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DM Sans Italics" charset="1" panose="00000000000000000000"/>
      <p:regular r:id="rId14"/>
    </p:embeddedFont>
    <p:embeddedFont>
      <p:font typeface="Now Bold" charset="1" panose="00000800000000000000"/>
      <p:regular r:id="rId15"/>
    </p:embeddedFont>
    <p:embeddedFont>
      <p:font typeface="DM Sans" charset="1" panose="00000000000000000000"/>
      <p:regular r:id="rId16"/>
    </p:embeddedFont>
    <p:embeddedFont>
      <p:font typeface="DM Sans Bold" charset="1" panose="00000000000000000000"/>
      <p:regular r:id="rId17"/>
    </p:embeddedFont>
    <p:embeddedFont>
      <p:font typeface="DM Sans Bold Italics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png>
</file>

<file path=ppt/media/image29.svg>
</file>

<file path=ppt/media/image3.jpeg>
</file>

<file path=ppt/media/image30.png>
</file>

<file path=ppt/media/image31.svg>
</file>

<file path=ppt/media/image32.jpe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jpeg>
</file>

<file path=ppt/media/image5.jpe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jpeg" Type="http://schemas.openxmlformats.org/officeDocument/2006/relationships/image"/><Relationship Id="rId4" Target="../media/image12.jpeg" Type="http://schemas.openxmlformats.org/officeDocument/2006/relationships/image"/><Relationship Id="rId5" Target="../media/image8.pn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Relationship Id="rId8" Target="../media/image15.png" Type="http://schemas.openxmlformats.org/officeDocument/2006/relationships/image"/><Relationship Id="rId9" Target="../media/image1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11" Target="../media/image26.svg" Type="http://schemas.openxmlformats.org/officeDocument/2006/relationships/image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Relationship Id="rId8" Target="../media/image23.png" Type="http://schemas.openxmlformats.org/officeDocument/2006/relationships/image"/><Relationship Id="rId9" Target="../media/image2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jpe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30.png" Type="http://schemas.openxmlformats.org/officeDocument/2006/relationships/image"/><Relationship Id="rId6" Target="../media/image31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0.svg" Type="http://schemas.openxmlformats.org/officeDocument/2006/relationships/image"/><Relationship Id="rId11" Target="../media/image41.png" Type="http://schemas.openxmlformats.org/officeDocument/2006/relationships/image"/><Relationship Id="rId12" Target="../media/image42.svg" Type="http://schemas.openxmlformats.org/officeDocument/2006/relationships/image"/><Relationship Id="rId2" Target="../media/image32.jpeg" Type="http://schemas.openxmlformats.org/officeDocument/2006/relationships/image"/><Relationship Id="rId3" Target="../media/image33.png" Type="http://schemas.openxmlformats.org/officeDocument/2006/relationships/image"/><Relationship Id="rId4" Target="../media/image34.svg" Type="http://schemas.openxmlformats.org/officeDocument/2006/relationships/image"/><Relationship Id="rId5" Target="../media/image35.png" Type="http://schemas.openxmlformats.org/officeDocument/2006/relationships/image"/><Relationship Id="rId6" Target="../media/image36.svg" Type="http://schemas.openxmlformats.org/officeDocument/2006/relationships/image"/><Relationship Id="rId7" Target="../media/image37.png" Type="http://schemas.openxmlformats.org/officeDocument/2006/relationships/image"/><Relationship Id="rId8" Target="../media/image38.svg" Type="http://schemas.openxmlformats.org/officeDocument/2006/relationships/image"/><Relationship Id="rId9" Target="../media/image3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4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49472" cy="508135"/>
            </a:xfrm>
            <a:custGeom>
              <a:avLst/>
              <a:gdLst/>
              <a:ahLst/>
              <a:cxnLst/>
              <a:rect r="r" b="b" t="t" l="l"/>
              <a:pathLst>
                <a:path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208957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380940" y="649592"/>
            <a:ext cx="7516996" cy="8987817"/>
            <a:chOff x="0" y="0"/>
            <a:chExt cx="8603361" cy="102867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0" t="-12765" r="0" b="-12765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00790" y="393597"/>
            <a:ext cx="4685560" cy="1153087"/>
          </a:xfrm>
          <a:custGeom>
            <a:avLst/>
            <a:gdLst/>
            <a:ahLst/>
            <a:cxnLst/>
            <a:rect r="r" b="b" t="t" l="l"/>
            <a:pathLst>
              <a:path h="1153087" w="4685560">
                <a:moveTo>
                  <a:pt x="0" y="0"/>
                </a:moveTo>
                <a:lnTo>
                  <a:pt x="4685560" y="0"/>
                </a:lnTo>
                <a:lnTo>
                  <a:pt x="4685560" y="1153087"/>
                </a:lnTo>
                <a:lnTo>
                  <a:pt x="0" y="11530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6920991"/>
            <a:ext cx="7508234" cy="132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6"/>
              </a:lnSpc>
            </a:pPr>
            <a:r>
              <a:rPr lang="en-US" sz="2875">
                <a:solidFill>
                  <a:srgbClr val="FFFF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Integrantes: David Luengo</a:t>
            </a:r>
          </a:p>
          <a:p>
            <a:pPr algn="l">
              <a:lnSpc>
                <a:spcPts val="3536"/>
              </a:lnSpc>
            </a:pPr>
            <a:r>
              <a:rPr lang="en-US" sz="2875">
                <a:solidFill>
                  <a:srgbClr val="FFFF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                    Diego Lezana </a:t>
            </a:r>
          </a:p>
          <a:p>
            <a:pPr algn="l" marL="0" indent="0" lvl="0">
              <a:lnSpc>
                <a:spcPts val="3536"/>
              </a:lnSpc>
              <a:spcBef>
                <a:spcPct val="0"/>
              </a:spcBef>
            </a:pPr>
            <a:r>
              <a:rPr lang="en-US" sz="2875">
                <a:solidFill>
                  <a:srgbClr val="FFFF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                    Vicente Basaure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518359"/>
            <a:ext cx="9206712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98"/>
              </a:lnSpc>
            </a:pPr>
            <a:r>
              <a:rPr lang="en-US" sz="9498">
                <a:solidFill>
                  <a:srgbClr val="FFFBFB"/>
                </a:solidFill>
                <a:latin typeface="Now Bold"/>
                <a:ea typeface="Now Bold"/>
                <a:cs typeface="Now Bold"/>
                <a:sym typeface="Now Bold"/>
              </a:rPr>
              <a:t>PROPUESTA DE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956634"/>
            <a:ext cx="8115300" cy="1453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98"/>
              </a:lnSpc>
            </a:pPr>
            <a:r>
              <a:rPr lang="en-US" sz="9498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PROYECTO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86667" y="3084143"/>
            <a:ext cx="2613061" cy="2611507"/>
            <a:chOff x="0" y="0"/>
            <a:chExt cx="991873" cy="991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3133964" y="46404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5844564" y="3084143"/>
            <a:ext cx="2613061" cy="2611507"/>
            <a:chOff x="0" y="0"/>
            <a:chExt cx="991873" cy="9912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 flipV="true">
            <a:off x="6103769" y="46404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4293198" y="5867099"/>
            <a:ext cx="2613061" cy="2611507"/>
            <a:chOff x="0" y="0"/>
            <a:chExt cx="991873" cy="9912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 flipV="true">
            <a:off x="4440495" y="7423420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7218374" y="5867099"/>
            <a:ext cx="2613061" cy="2611507"/>
            <a:chOff x="0" y="0"/>
            <a:chExt cx="991873" cy="99128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7" id="17"/>
          <p:cNvSpPr/>
          <p:nvPr/>
        </p:nvSpPr>
        <p:spPr>
          <a:xfrm flipV="true">
            <a:off x="7423342" y="7404370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10000675" y="1509629"/>
            <a:ext cx="6992751" cy="8074770"/>
            <a:chOff x="0" y="0"/>
            <a:chExt cx="54991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solidFill>
              <a:srgbClr val="56AE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10143550" y="1698193"/>
            <a:ext cx="6697476" cy="7733806"/>
            <a:chOff x="0" y="0"/>
            <a:chExt cx="54991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-36659" t="0" r="-36659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8705275" y="3084143"/>
            <a:ext cx="2613061" cy="2611507"/>
            <a:chOff x="0" y="0"/>
            <a:chExt cx="991873" cy="99128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25" id="25"/>
          <p:cNvSpPr/>
          <p:nvPr/>
        </p:nvSpPr>
        <p:spPr>
          <a:xfrm flipV="true">
            <a:off x="8852572" y="46404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6" id="26"/>
          <p:cNvSpPr/>
          <p:nvPr/>
        </p:nvSpPr>
        <p:spPr>
          <a:xfrm flipH="false" flipV="false" rot="0">
            <a:off x="-7631327" y="597505"/>
            <a:ext cx="9077445" cy="9077445"/>
          </a:xfrm>
          <a:custGeom>
            <a:avLst/>
            <a:gdLst/>
            <a:ahLst/>
            <a:cxnLst/>
            <a:rect r="r" b="b" t="t" l="l"/>
            <a:pathLst>
              <a:path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2986667" y="1698193"/>
            <a:ext cx="8437330" cy="121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 strike="noStrike" u="none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CONTENIDO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133964" y="4795854"/>
            <a:ext cx="2318467" cy="642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Resumen del proyecto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447970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841442" y="4795854"/>
            <a:ext cx="2318467" cy="642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Objetivos </a:t>
            </a:r>
          </a:p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y metas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305867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02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754501" y="6008858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04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440495" y="7575820"/>
            <a:ext cx="2318467" cy="642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Cronología del proyecto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679677" y="6008858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05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367078" y="7556770"/>
            <a:ext cx="2318467" cy="642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Misión del </a:t>
            </a:r>
          </a:p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proyecto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166578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991861" y="4795854"/>
            <a:ext cx="2318467" cy="642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Nuestro</a:t>
            </a: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</a:p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equipo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6150721">
            <a:off x="6080933" y="45795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807534" y="0"/>
            <a:ext cx="6254290" cy="10287000"/>
            <a:chOff x="0" y="0"/>
            <a:chExt cx="3860673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606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3860673">
                  <a:moveTo>
                    <a:pt x="3860673" y="0"/>
                  </a:moveTo>
                  <a:lnTo>
                    <a:pt x="2341753" y="6350000"/>
                  </a:lnTo>
                  <a:lnTo>
                    <a:pt x="0" y="6350000"/>
                  </a:lnTo>
                  <a:lnTo>
                    <a:pt x="1518920" y="0"/>
                  </a:lnTo>
                  <a:lnTo>
                    <a:pt x="3860673" y="0"/>
                  </a:lnTo>
                  <a:close/>
                </a:path>
              </a:pathLst>
            </a:custGeom>
            <a:blipFill>
              <a:blip r:embed="rId5"/>
              <a:stretch>
                <a:fillRect l="-73436" t="0" r="-73436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-4615544">
            <a:off x="10510810" y="504162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3428353" y="413407"/>
            <a:ext cx="6977998" cy="123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CONTEXTO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72536" y="1884828"/>
            <a:ext cx="11489632" cy="7902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2"/>
              </a:lnSpc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ESTE PROYECTO CONSISTE EN DESARROLLAR UNA APLICACIÓN O PÁGINA WEB PARA GESTIONAR LAS LABORES DE UN COLEGIO. LA APP Y PAGINA WEB PERMITIRÁ A LOS PADRES Y ALUMNOS VER :</a:t>
            </a:r>
          </a:p>
          <a:p>
            <a:pPr algn="l">
              <a:lnSpc>
                <a:spcPts val="3122"/>
              </a:lnSpc>
            </a:pPr>
          </a:p>
          <a:p>
            <a:pPr algn="l">
              <a:lnSpc>
                <a:spcPts val="3122"/>
              </a:lnSpc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GESTION FINANCIERA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DUEDAS 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RECOLECCION DE FONDOS</a:t>
            </a:r>
          </a:p>
          <a:p>
            <a:pPr algn="l">
              <a:lnSpc>
                <a:spcPts val="3122"/>
              </a:lnSpc>
            </a:pPr>
          </a:p>
          <a:p>
            <a:pPr algn="l">
              <a:lnSpc>
                <a:spcPts val="3122"/>
              </a:lnSpc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GESTION ACADEMICA 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CONSULTAR NOTAS ACADEMICAS DEL ALUMNO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REGISTRO DE ASISTENCIA</a:t>
            </a:r>
          </a:p>
          <a:p>
            <a:pPr algn="l">
              <a:lnSpc>
                <a:spcPts val="3122"/>
              </a:lnSpc>
            </a:pPr>
          </a:p>
          <a:p>
            <a:pPr algn="l">
              <a:lnSpc>
                <a:spcPts val="3122"/>
              </a:lnSpc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COMUNICACION Y NOTIFICACION 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NOTIFICACION EN TIEMPO REAL EN CASO DE RIESGOS</a:t>
            </a:r>
          </a:p>
          <a:p>
            <a:pPr algn="l">
              <a:lnSpc>
                <a:spcPts val="3122"/>
              </a:lnSpc>
            </a:pPr>
          </a:p>
          <a:p>
            <a:pPr algn="l">
              <a:lnSpc>
                <a:spcPts val="3122"/>
              </a:lnSpc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SEGURIDAD Y ACCESIBILIDAD 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CONTROL DE ACCESOS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ASIGANCION DE ROLES</a:t>
            </a:r>
          </a:p>
          <a:p>
            <a:pPr algn="l" marL="488451" indent="-244226" lvl="1">
              <a:lnSpc>
                <a:spcPts val="3122"/>
              </a:lnSpc>
              <a:buFont typeface="Arial"/>
              <a:buChar char="•"/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INTERFAZ INTUITIVA </a:t>
            </a:r>
          </a:p>
          <a:p>
            <a:pPr algn="l" marL="0" indent="0" lvl="0">
              <a:lnSpc>
                <a:spcPts val="3122"/>
              </a:lnSpc>
              <a:spcBef>
                <a:spcPct val="0"/>
              </a:spcBef>
            </a:pPr>
            <a:r>
              <a:rPr lang="en-US" sz="226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55594" y="4020971"/>
            <a:ext cx="2455334" cy="3780786"/>
            <a:chOff x="0" y="0"/>
            <a:chExt cx="862412" cy="13279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62412" cy="1327963"/>
            </a:xfrm>
            <a:custGeom>
              <a:avLst/>
              <a:gdLst/>
              <a:ahLst/>
              <a:cxnLst/>
              <a:rect r="r" b="b" t="t" l="l"/>
              <a:pathLst>
                <a:path h="1327963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5295115" y="4599185"/>
            <a:ext cx="2112999" cy="2104745"/>
            <a:chOff x="0" y="0"/>
            <a:chExt cx="6502400" cy="6477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223" t="-25046" r="223" b="-25046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7916938" y="4020971"/>
            <a:ext cx="2455334" cy="3780786"/>
            <a:chOff x="0" y="0"/>
            <a:chExt cx="862412" cy="132796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62412" cy="1327963"/>
            </a:xfrm>
            <a:custGeom>
              <a:avLst/>
              <a:gdLst/>
              <a:ahLst/>
              <a:cxnLst/>
              <a:rect r="r" b="b" t="t" l="l"/>
              <a:pathLst>
                <a:path h="1327963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3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8088106" y="4599185"/>
            <a:ext cx="2112999" cy="2104745"/>
            <a:chOff x="0" y="0"/>
            <a:chExt cx="6502400" cy="647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24712" t="0" r="-24712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677072" y="4020971"/>
            <a:ext cx="2455334" cy="3780786"/>
            <a:chOff x="0" y="0"/>
            <a:chExt cx="862412" cy="132796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2412" cy="1327963"/>
            </a:xfrm>
            <a:custGeom>
              <a:avLst/>
              <a:gdLst/>
              <a:ahLst/>
              <a:cxnLst/>
              <a:rect r="r" b="b" t="t" l="l"/>
              <a:pathLst>
                <a:path h="1327963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3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10848240" y="4599185"/>
            <a:ext cx="2112999" cy="2104745"/>
            <a:chOff x="0" y="0"/>
            <a:chExt cx="6502400" cy="6477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-24712" t="0" r="-24712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</p:spPr>
        </p:sp>
      </p:grpSp>
      <p:sp>
        <p:nvSpPr>
          <p:cNvPr name="Freeform 20" id="20"/>
          <p:cNvSpPr/>
          <p:nvPr/>
        </p:nvSpPr>
        <p:spPr>
          <a:xfrm flipH="false" flipV="false" rot="0">
            <a:off x="5155594" y="7801757"/>
            <a:ext cx="2455334" cy="260022"/>
          </a:xfrm>
          <a:custGeom>
            <a:avLst/>
            <a:gdLst/>
            <a:ahLst/>
            <a:cxnLst/>
            <a:rect r="r" b="b" t="t" l="l"/>
            <a:pathLst>
              <a:path h="260022" w="2455334">
                <a:moveTo>
                  <a:pt x="0" y="0"/>
                </a:moveTo>
                <a:lnTo>
                  <a:pt x="2455334" y="0"/>
                </a:lnTo>
                <a:lnTo>
                  <a:pt x="2455334" y="260022"/>
                </a:lnTo>
                <a:lnTo>
                  <a:pt x="0" y="2600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7916938" y="7801757"/>
            <a:ext cx="2455334" cy="260022"/>
          </a:xfrm>
          <a:custGeom>
            <a:avLst/>
            <a:gdLst/>
            <a:ahLst/>
            <a:cxnLst/>
            <a:rect r="r" b="b" t="t" l="l"/>
            <a:pathLst>
              <a:path h="260022" w="2455334">
                <a:moveTo>
                  <a:pt x="0" y="0"/>
                </a:moveTo>
                <a:lnTo>
                  <a:pt x="2455334" y="0"/>
                </a:lnTo>
                <a:lnTo>
                  <a:pt x="2455334" y="260022"/>
                </a:lnTo>
                <a:lnTo>
                  <a:pt x="0" y="2600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0677072" y="7801757"/>
            <a:ext cx="2455334" cy="260022"/>
          </a:xfrm>
          <a:custGeom>
            <a:avLst/>
            <a:gdLst/>
            <a:ahLst/>
            <a:cxnLst/>
            <a:rect r="r" b="b" t="t" l="l"/>
            <a:pathLst>
              <a:path h="260022" w="2455334">
                <a:moveTo>
                  <a:pt x="0" y="0"/>
                </a:moveTo>
                <a:lnTo>
                  <a:pt x="2455334" y="0"/>
                </a:lnTo>
                <a:lnTo>
                  <a:pt x="2455334" y="260022"/>
                </a:lnTo>
                <a:lnTo>
                  <a:pt x="0" y="2600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-690640" y="-1543050"/>
            <a:ext cx="19210521" cy="4453378"/>
            <a:chOff x="0" y="0"/>
            <a:chExt cx="5059561" cy="117290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059561" cy="1172906"/>
            </a:xfrm>
            <a:custGeom>
              <a:avLst/>
              <a:gdLst/>
              <a:ahLst/>
              <a:cxnLst/>
              <a:rect r="r" b="b" t="t" l="l"/>
              <a:pathLst>
                <a:path h="1172906" w="5059561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5059561" cy="12110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3884760" y="1482899"/>
            <a:ext cx="10450651" cy="741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19"/>
              </a:lnSpc>
              <a:spcBef>
                <a:spcPct val="0"/>
              </a:spcBef>
            </a:pPr>
            <a:r>
              <a:rPr lang="en-US" sz="4766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STAKEHOLDERS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453041" y="7191490"/>
            <a:ext cx="1797147" cy="247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24"/>
              </a:lnSpc>
            </a:pPr>
            <a:r>
              <a:rPr lang="en-US" sz="1603" spc="80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Profesores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211512" y="7238717"/>
            <a:ext cx="1797147" cy="247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24"/>
              </a:lnSpc>
            </a:pPr>
            <a:r>
              <a:rPr lang="en-US" sz="1603" spc="80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Coordinadores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971646" y="7238717"/>
            <a:ext cx="1797147" cy="247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24"/>
              </a:lnSpc>
            </a:pPr>
            <a:r>
              <a:rPr lang="en-US" sz="1603" spc="80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Padres </a:t>
            </a: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16804754" y="9074551"/>
            <a:ext cx="1715127" cy="1715127"/>
          </a:xfrm>
          <a:custGeom>
            <a:avLst/>
            <a:gdLst/>
            <a:ahLst/>
            <a:cxnLst/>
            <a:rect r="r" b="b" t="t" l="l"/>
            <a:pathLst>
              <a:path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6"/>
                </a:lnTo>
                <a:lnTo>
                  <a:pt x="0" y="17151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-363441" y="-390286"/>
            <a:ext cx="1715127" cy="1715127"/>
          </a:xfrm>
          <a:custGeom>
            <a:avLst/>
            <a:gdLst/>
            <a:ahLst/>
            <a:cxnLst/>
            <a:rect r="r" b="b" t="t" l="l"/>
            <a:pathLst>
              <a:path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7"/>
                </a:lnTo>
                <a:lnTo>
                  <a:pt x="0" y="17151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4398071" y="-136788"/>
            <a:ext cx="2988937" cy="570615"/>
          </a:xfrm>
          <a:custGeom>
            <a:avLst/>
            <a:gdLst/>
            <a:ahLst/>
            <a:cxnLst/>
            <a:rect r="r" b="b" t="t" l="l"/>
            <a:pathLst>
              <a:path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900991" y="9922935"/>
            <a:ext cx="2988937" cy="570615"/>
          </a:xfrm>
          <a:custGeom>
            <a:avLst/>
            <a:gdLst/>
            <a:ahLst/>
            <a:cxnLst/>
            <a:rect r="r" b="b" t="t" l="l"/>
            <a:pathLst>
              <a:path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82623" y="4586506"/>
            <a:ext cx="4432959" cy="1427059"/>
            <a:chOff x="0" y="0"/>
            <a:chExt cx="4289760" cy="1380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89806" cy="1380998"/>
            </a:xfrm>
            <a:custGeom>
              <a:avLst/>
              <a:gdLst/>
              <a:ahLst/>
              <a:cxnLst/>
              <a:rect r="r" b="b" t="t" l="l"/>
              <a:pathLst>
                <a:path h="1380998" w="4289806">
                  <a:moveTo>
                    <a:pt x="4013454" y="876173"/>
                  </a:moveTo>
                  <a:lnTo>
                    <a:pt x="3530854" y="0"/>
                  </a:lnTo>
                  <a:lnTo>
                    <a:pt x="758825" y="0"/>
                  </a:lnTo>
                  <a:lnTo>
                    <a:pt x="279400" y="876173"/>
                  </a:lnTo>
                  <a:lnTo>
                    <a:pt x="0" y="1380998"/>
                  </a:lnTo>
                  <a:lnTo>
                    <a:pt x="4289806" y="1380998"/>
                  </a:lnTo>
                  <a:lnTo>
                    <a:pt x="4013454" y="876173"/>
                  </a:lnTo>
                  <a:close/>
                </a:path>
              </a:pathLst>
            </a:custGeom>
            <a:solidFill>
              <a:srgbClr val="4BD1F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1815942" y="1873011"/>
            <a:ext cx="2769297" cy="2611562"/>
            <a:chOff x="0" y="0"/>
            <a:chExt cx="2679840" cy="25272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679827" cy="2527173"/>
            </a:xfrm>
            <a:custGeom>
              <a:avLst/>
              <a:gdLst/>
              <a:ahLst/>
              <a:cxnLst/>
              <a:rect r="r" b="b" t="t" l="l"/>
              <a:pathLst>
                <a:path h="2527173" w="2679827">
                  <a:moveTo>
                    <a:pt x="1343152" y="0"/>
                  </a:moveTo>
                  <a:lnTo>
                    <a:pt x="0" y="2527173"/>
                  </a:lnTo>
                  <a:lnTo>
                    <a:pt x="2679827" y="2527173"/>
                  </a:lnTo>
                  <a:lnTo>
                    <a:pt x="1343152" y="0"/>
                  </a:lnTo>
                  <a:close/>
                </a:path>
              </a:pathLst>
            </a:custGeom>
            <a:solidFill>
              <a:srgbClr val="CFF4F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135929" y="7686899"/>
            <a:ext cx="8123371" cy="1571401"/>
            <a:chOff x="0" y="0"/>
            <a:chExt cx="7860960" cy="15206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860919" cy="1520698"/>
            </a:xfrm>
            <a:custGeom>
              <a:avLst/>
              <a:gdLst/>
              <a:ahLst/>
              <a:cxnLst/>
              <a:rect r="r" b="b" t="t" l="l"/>
              <a:pathLst>
                <a:path h="1520698" w="7860919">
                  <a:moveTo>
                    <a:pt x="879475" y="0"/>
                  </a:moveTo>
                  <a:lnTo>
                    <a:pt x="0" y="1520698"/>
                  </a:lnTo>
                  <a:lnTo>
                    <a:pt x="3933698" y="1520698"/>
                  </a:lnTo>
                  <a:lnTo>
                    <a:pt x="7860919" y="1520698"/>
                  </a:lnTo>
                  <a:lnTo>
                    <a:pt x="6981571" y="0"/>
                  </a:lnTo>
                  <a:lnTo>
                    <a:pt x="879475" y="0"/>
                  </a:lnTo>
                  <a:close/>
                </a:path>
              </a:pathLst>
            </a:custGeom>
            <a:solidFill>
              <a:srgbClr val="0071C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116567" y="6131866"/>
            <a:ext cx="6168048" cy="1424082"/>
            <a:chOff x="0" y="0"/>
            <a:chExt cx="5968800" cy="137808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968746" cy="1378077"/>
            </a:xfrm>
            <a:custGeom>
              <a:avLst/>
              <a:gdLst/>
              <a:ahLst/>
              <a:cxnLst/>
              <a:rect r="r" b="b" t="t" l="l"/>
              <a:pathLst>
                <a:path h="1378077" w="5968746">
                  <a:moveTo>
                    <a:pt x="5194173" y="0"/>
                  </a:moveTo>
                  <a:lnTo>
                    <a:pt x="774700" y="0"/>
                  </a:lnTo>
                  <a:lnTo>
                    <a:pt x="0" y="1378077"/>
                  </a:lnTo>
                  <a:lnTo>
                    <a:pt x="5968746" y="1378077"/>
                  </a:lnTo>
                  <a:lnTo>
                    <a:pt x="5194173" y="0"/>
                  </a:lnTo>
                  <a:close/>
                </a:path>
              </a:pathLst>
            </a:custGeom>
            <a:solidFill>
              <a:srgbClr val="56AEFF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2557312" y="6363602"/>
            <a:ext cx="1280605" cy="973260"/>
          </a:xfrm>
          <a:custGeom>
            <a:avLst/>
            <a:gdLst/>
            <a:ahLst/>
            <a:cxnLst/>
            <a:rect r="r" b="b" t="t" l="l"/>
            <a:pathLst>
              <a:path h="973260" w="1280605">
                <a:moveTo>
                  <a:pt x="0" y="0"/>
                </a:moveTo>
                <a:lnTo>
                  <a:pt x="1280605" y="0"/>
                </a:lnTo>
                <a:lnTo>
                  <a:pt x="1280605" y="973260"/>
                </a:lnTo>
                <a:lnTo>
                  <a:pt x="0" y="9732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33666" y="6702799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533666" y="7851218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04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-3359890" y="7239384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620912" y="3178792"/>
            <a:ext cx="1161794" cy="1161794"/>
          </a:xfrm>
          <a:custGeom>
            <a:avLst/>
            <a:gdLst/>
            <a:ahLst/>
            <a:cxnLst/>
            <a:rect r="r" b="b" t="t" l="l"/>
            <a:pathLst>
              <a:path h="1161794" w="1161794">
                <a:moveTo>
                  <a:pt x="0" y="0"/>
                </a:moveTo>
                <a:lnTo>
                  <a:pt x="1161794" y="0"/>
                </a:lnTo>
                <a:lnTo>
                  <a:pt x="1161794" y="1161794"/>
                </a:lnTo>
                <a:lnTo>
                  <a:pt x="0" y="116179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659185" y="4713884"/>
            <a:ext cx="1178732" cy="1172303"/>
          </a:xfrm>
          <a:custGeom>
            <a:avLst/>
            <a:gdLst/>
            <a:ahLst/>
            <a:cxnLst/>
            <a:rect r="r" b="b" t="t" l="l"/>
            <a:pathLst>
              <a:path h="1172303" w="1178732">
                <a:moveTo>
                  <a:pt x="0" y="0"/>
                </a:moveTo>
                <a:lnTo>
                  <a:pt x="1178732" y="0"/>
                </a:lnTo>
                <a:lnTo>
                  <a:pt x="1178732" y="1172303"/>
                </a:lnTo>
                <a:lnTo>
                  <a:pt x="0" y="117230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700550" y="7830349"/>
            <a:ext cx="1137367" cy="1284501"/>
          </a:xfrm>
          <a:custGeom>
            <a:avLst/>
            <a:gdLst/>
            <a:ahLst/>
            <a:cxnLst/>
            <a:rect r="r" b="b" t="t" l="l"/>
            <a:pathLst>
              <a:path h="1284501" w="1137367">
                <a:moveTo>
                  <a:pt x="0" y="0"/>
                </a:moveTo>
                <a:lnTo>
                  <a:pt x="1137367" y="0"/>
                </a:lnTo>
                <a:lnTo>
                  <a:pt x="1137367" y="1284501"/>
                </a:lnTo>
                <a:lnTo>
                  <a:pt x="0" y="128450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596623" y="1779083"/>
            <a:ext cx="5801499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22"/>
              </a:lnSpc>
              <a:spcBef>
                <a:spcPct val="0"/>
              </a:spcBef>
            </a:pPr>
            <a:r>
              <a:rPr lang="en-US" sz="6268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OBJETIVOS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533666" y="4408373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01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491320" y="4487939"/>
            <a:ext cx="4710832" cy="866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71"/>
              </a:lnSpc>
              <a:spcBef>
                <a:spcPct val="0"/>
              </a:spcBef>
            </a:pPr>
            <a:r>
              <a:rPr lang="en-US" sz="25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Mejorar transparencia financiera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533666" y="5556793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491320" y="5636358"/>
            <a:ext cx="5090538" cy="866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71"/>
              </a:lnSpc>
              <a:spcBef>
                <a:spcPct val="0"/>
              </a:spcBef>
            </a:pPr>
            <a:r>
              <a:rPr lang="en-US" sz="25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Aumentar eficiencia administrativa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491320" y="6782364"/>
            <a:ext cx="4268255" cy="866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71"/>
              </a:lnSpc>
              <a:spcBef>
                <a:spcPct val="0"/>
              </a:spcBef>
            </a:pPr>
            <a:r>
              <a:rPr lang="en-US" sz="25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Fomentar la participación de los padres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491320" y="7930784"/>
            <a:ext cx="4006732" cy="866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71"/>
              </a:lnSpc>
              <a:spcBef>
                <a:spcPct val="0"/>
              </a:spcBef>
            </a:pPr>
            <a:r>
              <a:rPr lang="en-US" sz="25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Optimizar la organización de eventos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596623" y="2703008"/>
            <a:ext cx="8678831" cy="1401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81"/>
              </a:lnSpc>
              <a:spcBef>
                <a:spcPct val="0"/>
              </a:spcBef>
            </a:pPr>
            <a:r>
              <a:rPr lang="en-US" sz="20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El proyecto mejora la transparencia financiera, facilita la coordinación de profesores en ausencias, involucra a los padres en el seguimiento académico y organiza eficientemente la gestión de fondos en eventos escolares.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7504398" y="-248842"/>
            <a:ext cx="15415456" cy="10535842"/>
            <a:chOff x="0" y="0"/>
            <a:chExt cx="5508856" cy="37650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945B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259" t="0" r="-1259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4487405" y="2382641"/>
            <a:ext cx="8457192" cy="20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84"/>
              </a:lnSpc>
              <a:spcBef>
                <a:spcPct val="0"/>
              </a:spcBef>
            </a:pPr>
            <a:r>
              <a:rPr lang="en-US" sz="6570" strike="noStrike" u="none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CRONOLOGÍA DEL PROYECTO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673873" y="4733329"/>
            <a:ext cx="11027655" cy="470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27"/>
              </a:lnSpc>
            </a:pPr>
            <a:r>
              <a:rPr lang="en-US" sz="2799" spc="274">
                <a:solidFill>
                  <a:srgbClr val="FFFFFF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Investigación y Planificación</a:t>
            </a:r>
          </a:p>
          <a:p>
            <a:pPr algn="ctr">
              <a:lnSpc>
                <a:spcPts val="6327"/>
              </a:lnSpc>
            </a:pPr>
            <a:r>
              <a:rPr lang="en-US" sz="2799" spc="274">
                <a:solidFill>
                  <a:srgbClr val="FFFFFF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Diseño</a:t>
            </a:r>
          </a:p>
          <a:p>
            <a:pPr algn="ctr">
              <a:lnSpc>
                <a:spcPts val="6327"/>
              </a:lnSpc>
            </a:pPr>
            <a:r>
              <a:rPr lang="en-US" sz="2799" spc="274">
                <a:solidFill>
                  <a:srgbClr val="FFFFFF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Desarrollo</a:t>
            </a:r>
          </a:p>
          <a:p>
            <a:pPr algn="ctr">
              <a:lnSpc>
                <a:spcPts val="6327"/>
              </a:lnSpc>
            </a:pPr>
            <a:r>
              <a:rPr lang="en-US" sz="2799" spc="274">
                <a:solidFill>
                  <a:srgbClr val="FFFFFF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Pruebas</a:t>
            </a:r>
          </a:p>
          <a:p>
            <a:pPr algn="ctr">
              <a:lnSpc>
                <a:spcPts val="6327"/>
              </a:lnSpc>
            </a:pPr>
            <a:r>
              <a:rPr lang="en-US" sz="2799" spc="274">
                <a:solidFill>
                  <a:srgbClr val="FFFFFF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Lanzamiento</a:t>
            </a:r>
          </a:p>
          <a:p>
            <a:pPr algn="ctr">
              <a:lnSpc>
                <a:spcPts val="6327"/>
              </a:lnSpc>
            </a:pPr>
            <a:r>
              <a:rPr lang="en-US" sz="2799" spc="274">
                <a:solidFill>
                  <a:srgbClr val="FFFFFF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Mantenimiento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2622339" y="7919689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0800000">
            <a:off x="13367400" y="-2798190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276180" y="861823"/>
            <a:ext cx="879643" cy="1273167"/>
          </a:xfrm>
          <a:custGeom>
            <a:avLst/>
            <a:gdLst/>
            <a:ahLst/>
            <a:cxnLst/>
            <a:rect r="r" b="b" t="t" l="l"/>
            <a:pathLst>
              <a:path h="1273167" w="879643">
                <a:moveTo>
                  <a:pt x="0" y="0"/>
                </a:moveTo>
                <a:lnTo>
                  <a:pt x="879643" y="0"/>
                </a:lnTo>
                <a:lnTo>
                  <a:pt x="879643" y="1273168"/>
                </a:lnTo>
                <a:lnTo>
                  <a:pt x="0" y="12731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7600" y="0"/>
            <a:ext cx="6279570" cy="10287000"/>
          </a:xfrm>
          <a:custGeom>
            <a:avLst/>
            <a:gdLst/>
            <a:ahLst/>
            <a:cxnLst/>
            <a:rect r="r" b="b" t="t" l="l"/>
            <a:pathLst>
              <a:path h="10287000" w="6279570">
                <a:moveTo>
                  <a:pt x="0" y="0"/>
                </a:moveTo>
                <a:lnTo>
                  <a:pt x="6279571" y="0"/>
                </a:lnTo>
                <a:lnTo>
                  <a:pt x="62795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01" r="-11111" b="-90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993373" y="-5458262"/>
            <a:ext cx="10196686" cy="10196686"/>
          </a:xfrm>
          <a:custGeom>
            <a:avLst/>
            <a:gdLst/>
            <a:ahLst/>
            <a:cxnLst/>
            <a:rect r="r" b="b" t="t" l="l"/>
            <a:pathLst>
              <a:path h="10196686" w="10196686">
                <a:moveTo>
                  <a:pt x="0" y="0"/>
                </a:moveTo>
                <a:lnTo>
                  <a:pt x="10196686" y="0"/>
                </a:lnTo>
                <a:lnTo>
                  <a:pt x="10196686" y="10196685"/>
                </a:lnTo>
                <a:lnTo>
                  <a:pt x="0" y="101966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697329" y="6667836"/>
            <a:ext cx="8414387" cy="8414387"/>
          </a:xfrm>
          <a:custGeom>
            <a:avLst/>
            <a:gdLst/>
            <a:ahLst/>
            <a:cxnLst/>
            <a:rect r="r" b="b" t="t" l="l"/>
            <a:pathLst>
              <a:path h="8414387" w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9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5520658" y="2338095"/>
            <a:ext cx="1142373" cy="114237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5725261" y="2552030"/>
            <a:ext cx="733166" cy="714504"/>
          </a:xfrm>
          <a:custGeom>
            <a:avLst/>
            <a:gdLst/>
            <a:ahLst/>
            <a:cxnLst/>
            <a:rect r="r" b="b" t="t" l="l"/>
            <a:pathLst>
              <a:path h="714504" w="733166">
                <a:moveTo>
                  <a:pt x="0" y="0"/>
                </a:moveTo>
                <a:lnTo>
                  <a:pt x="733166" y="0"/>
                </a:lnTo>
                <a:lnTo>
                  <a:pt x="733166" y="714504"/>
                </a:lnTo>
                <a:lnTo>
                  <a:pt x="0" y="71450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5520658" y="5019515"/>
            <a:ext cx="1142373" cy="114237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5799040" y="5268478"/>
            <a:ext cx="585607" cy="669613"/>
          </a:xfrm>
          <a:custGeom>
            <a:avLst/>
            <a:gdLst/>
            <a:ahLst/>
            <a:cxnLst/>
            <a:rect r="r" b="b" t="t" l="l"/>
            <a:pathLst>
              <a:path h="669613" w="585607">
                <a:moveTo>
                  <a:pt x="0" y="0"/>
                </a:moveTo>
                <a:lnTo>
                  <a:pt x="585608" y="0"/>
                </a:lnTo>
                <a:lnTo>
                  <a:pt x="585608" y="669613"/>
                </a:lnTo>
                <a:lnTo>
                  <a:pt x="0" y="66961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5520658" y="7700934"/>
            <a:ext cx="1142373" cy="1142373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5696898" y="7838547"/>
            <a:ext cx="789891" cy="867146"/>
          </a:xfrm>
          <a:custGeom>
            <a:avLst/>
            <a:gdLst/>
            <a:ahLst/>
            <a:cxnLst/>
            <a:rect r="r" b="b" t="t" l="l"/>
            <a:pathLst>
              <a:path h="867146" w="789891">
                <a:moveTo>
                  <a:pt x="0" y="0"/>
                </a:moveTo>
                <a:lnTo>
                  <a:pt x="789892" y="0"/>
                </a:lnTo>
                <a:lnTo>
                  <a:pt x="789892" y="867147"/>
                </a:lnTo>
                <a:lnTo>
                  <a:pt x="0" y="86714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6663031" y="1103484"/>
            <a:ext cx="9879016" cy="735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19"/>
              </a:lnSpc>
              <a:spcBef>
                <a:spcPct val="0"/>
              </a:spcBef>
            </a:pPr>
            <a:r>
              <a:rPr lang="en-US" sz="4766" strike="noStrike" u="none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MISIÓN DEL PROYECTO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830047" y="2031982"/>
            <a:ext cx="4402447" cy="555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9"/>
              </a:lnSpc>
              <a:spcBef>
                <a:spcPct val="0"/>
              </a:spcBef>
            </a:pPr>
            <a:r>
              <a:rPr lang="en-US" sz="3274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Crecimiento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847387" y="2651278"/>
            <a:ext cx="7621318" cy="1696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81"/>
              </a:lnSpc>
              <a:spcBef>
                <a:spcPct val="0"/>
              </a:spcBef>
            </a:pPr>
            <a:r>
              <a:rPr lang="en-US" sz="245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El proyecto busca expandirse para incluir más funcionalidades que aborden necesidades emergentes en la gestión educativa, asegurando su adaptabilidad a diferentes contextos escolares.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830047" y="4713402"/>
            <a:ext cx="4402447" cy="555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9"/>
              </a:lnSpc>
              <a:spcBef>
                <a:spcPct val="0"/>
              </a:spcBef>
            </a:pPr>
            <a:r>
              <a:rPr lang="en-US" sz="3274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Desarrollo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847387" y="5332698"/>
            <a:ext cx="7621318" cy="1696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81"/>
              </a:lnSpc>
              <a:spcBef>
                <a:spcPct val="0"/>
              </a:spcBef>
            </a:pPr>
            <a:r>
              <a:rPr lang="en-US" sz="245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Nos enfocamos en la mejora continua de la plataforma, implementando nuevas tecnologías y optimizando su rendimiento para ofrecer una experiencia de usuario eficiente y fluida.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830047" y="7394821"/>
            <a:ext cx="4402447" cy="555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9"/>
              </a:lnSpc>
              <a:spcBef>
                <a:spcPct val="0"/>
              </a:spcBef>
            </a:pPr>
            <a:r>
              <a:rPr lang="en-US" sz="3274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Seguridad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847387" y="8014117"/>
            <a:ext cx="7621318" cy="1244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76"/>
              </a:lnSpc>
              <a:spcBef>
                <a:spcPct val="0"/>
              </a:spcBef>
            </a:pPr>
            <a:r>
              <a:rPr lang="en-US" sz="244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Aplicar seguimiento de la asistencia de los alumnos para saber que los mismos están en el colegio y no en otra parte.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83520" y="159091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637321" y="2636321"/>
            <a:ext cx="7650679" cy="7650679"/>
            <a:chOff x="0" y="0"/>
            <a:chExt cx="3331210" cy="3331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31210" cy="3331210"/>
            </a:xfrm>
            <a:custGeom>
              <a:avLst/>
              <a:gdLst/>
              <a:ahLst/>
              <a:cxnLst/>
              <a:rect r="r" b="b" t="t" l="l"/>
              <a:pathLst>
                <a:path h="3331210" w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19686" t="0" r="-19686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2255514" y="3104291"/>
            <a:ext cx="10821834" cy="1236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53"/>
              </a:lnSpc>
              <a:spcBef>
                <a:spcPct val="0"/>
              </a:spcBef>
            </a:pPr>
            <a:r>
              <a:rPr lang="en-US" sz="8127" strike="noStrike" u="none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GRACIAS A TODOS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789475" y="-57038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DAGN3NmiNZ4</dc:identifier>
  <dcterms:modified xsi:type="dcterms:W3CDTF">2011-08-01T06:04:30Z</dcterms:modified>
  <cp:revision>1</cp:revision>
  <dc:title>Presentacion propuesta de proyecto corporativo moderno azul</dc:title>
</cp:coreProperties>
</file>

<file path=docProps/thumbnail.jpeg>
</file>